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notesMasterIdLst>
    <p:notesMasterId r:id="rId40"/>
  </p:notesMasterIdLst>
  <p:handoutMasterIdLst>
    <p:handoutMasterId r:id="rId41"/>
  </p:handoutMasterIdLst>
  <p:sldIdLst>
    <p:sldId id="299" r:id="rId2"/>
    <p:sldId id="302" r:id="rId3"/>
    <p:sldId id="307" r:id="rId4"/>
    <p:sldId id="328" r:id="rId5"/>
    <p:sldId id="345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46" r:id="rId19"/>
    <p:sldId id="320" r:id="rId20"/>
    <p:sldId id="321" r:id="rId21"/>
    <p:sldId id="322" r:id="rId22"/>
    <p:sldId id="329" r:id="rId23"/>
    <p:sldId id="323" r:id="rId24"/>
    <p:sldId id="324" r:id="rId25"/>
    <p:sldId id="325" r:id="rId26"/>
    <p:sldId id="326" r:id="rId27"/>
    <p:sldId id="327" r:id="rId28"/>
    <p:sldId id="330" r:id="rId29"/>
    <p:sldId id="331" r:id="rId30"/>
    <p:sldId id="332" r:id="rId31"/>
    <p:sldId id="333" r:id="rId32"/>
    <p:sldId id="334" r:id="rId33"/>
    <p:sldId id="335" r:id="rId34"/>
    <p:sldId id="336" r:id="rId35"/>
    <p:sldId id="347" r:id="rId36"/>
    <p:sldId id="337" r:id="rId37"/>
    <p:sldId id="338" r:id="rId38"/>
    <p:sldId id="306" r:id="rId39"/>
  </p:sldIdLst>
  <p:sldSz cx="12192000" cy="6858000"/>
  <p:notesSz cx="6858000" cy="9144000"/>
  <p:custShowLst>
    <p:custShow name="Custom Show 1" id="0">
      <p:sldLst/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26C4DA5B-E70F-E643-9044-6E8AA7D4EC7E}">
          <p14:sldIdLst/>
        </p14:section>
        <p14:section name="Main Content" id="{AB216EAE-0C65-0E49-88BE-B0C4C0CBDF64}">
          <p14:sldIdLst>
            <p14:sldId id="299"/>
            <p14:sldId id="302"/>
            <p14:sldId id="307"/>
            <p14:sldId id="328"/>
            <p14:sldId id="345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46"/>
            <p14:sldId id="320"/>
            <p14:sldId id="321"/>
            <p14:sldId id="322"/>
            <p14:sldId id="329"/>
            <p14:sldId id="323"/>
            <p14:sldId id="324"/>
            <p14:sldId id="325"/>
            <p14:sldId id="326"/>
            <p14:sldId id="327"/>
            <p14:sldId id="330"/>
            <p14:sldId id="331"/>
            <p14:sldId id="332"/>
            <p14:sldId id="333"/>
            <p14:sldId id="334"/>
            <p14:sldId id="335"/>
            <p14:sldId id="336"/>
            <p14:sldId id="347"/>
            <p14:sldId id="337"/>
            <p14:sldId id="338"/>
            <p14:sldId id="306"/>
          </p14:sldIdLst>
        </p14:section>
      </p14:sectionLst>
    </p:ex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1"/>
    <a:srgbClr val="2B2168"/>
    <a:srgbClr val="DDDEEB"/>
    <a:srgbClr val="EBEDF6"/>
    <a:srgbClr val="DEE0EE"/>
    <a:srgbClr val="C5C7DF"/>
    <a:srgbClr val="B9C7FF"/>
    <a:srgbClr val="1D1751"/>
    <a:srgbClr val="2F2681"/>
    <a:srgbClr val="CED1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1"/>
    <p:restoredTop sz="94422"/>
  </p:normalViewPr>
  <p:slideViewPr>
    <p:cSldViewPr snapToGrid="0" snapToObjects="1">
      <p:cViewPr>
        <p:scale>
          <a:sx n="140" d="100"/>
          <a:sy n="140" d="100"/>
        </p:scale>
        <p:origin x="-3040" y="-17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32" d="100"/>
          <a:sy n="132" d="100"/>
        </p:scale>
        <p:origin x="6176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handoutMaster" Target="handoutMasters/handout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B36C09-6DA0-F240-96F8-43202E02667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6757DE-A587-3C49-85AA-DE94176149D3}" type="datetimeFigureOut">
              <a:rPr lang="en-US" smtClean="0"/>
              <a:t>10/10/17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4292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6.png>
</file>

<file path=ppt/media/image17.png>
</file>

<file path=ppt/media/image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7BD10-E2AF-1D41-B437-33796279AD29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AFF0A-C8D3-6B43-8816-7DE30C8B3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../media/image12.jpeg"/><Relationship Id="rId5" Type="http://schemas.openxmlformats.org/officeDocument/2006/relationships/image" Target="../media/image13.png"/><Relationship Id="rId6" Type="http://schemas.openxmlformats.org/officeDocument/2006/relationships/image" Target="../media/image14.emf"/><Relationship Id="rId7" Type="http://schemas.openxmlformats.org/officeDocument/2006/relationships/image" Target="../media/image15.emf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2612"/>
            <a:ext cx="12193593" cy="6860612"/>
          </a:xfrm>
          <a:prstGeom prst="rect">
            <a:avLst/>
          </a:prstGeom>
          <a:blipFill dpi="0" rotWithShape="1">
            <a:blip r:embed="rId3">
              <a:alphaModFix amt="1000"/>
            </a:blip>
            <a:srcRect/>
            <a:tile tx="0" ty="0" sx="100000" sy="100000" flip="none" algn="tl"/>
          </a:blipFill>
          <a:effectLst>
            <a:softEdge rad="0"/>
          </a:effectLst>
        </p:spPr>
      </p:pic>
      <p:sp>
        <p:nvSpPr>
          <p:cNvPr id="10" name="Rectangle 9"/>
          <p:cNvSpPr/>
          <p:nvPr userDrawn="1"/>
        </p:nvSpPr>
        <p:spPr>
          <a:xfrm>
            <a:off x="-9906" y="0"/>
            <a:ext cx="12212641" cy="6858000"/>
          </a:xfrm>
          <a:prstGeom prst="rect">
            <a:avLst/>
          </a:prstGeom>
          <a:gradFill>
            <a:gsLst>
              <a:gs pos="100000">
                <a:srgbClr val="451D5C">
                  <a:alpha val="3000"/>
                </a:srgbClr>
              </a:gs>
              <a:gs pos="3896">
                <a:schemeClr val="tx1">
                  <a:lumMod val="95000"/>
                  <a:lumOff val="5000"/>
                  <a:alpha val="14000"/>
                </a:schemeClr>
              </a:gs>
              <a:gs pos="27000">
                <a:srgbClr val="01082D">
                  <a:alpha val="45000"/>
                </a:srgbClr>
              </a:gs>
              <a:gs pos="61000">
                <a:srgbClr val="01082E">
                  <a:alpha val="29000"/>
                </a:srgbClr>
              </a:gs>
            </a:gsLst>
            <a:lin ang="5400000" scaled="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4766181" y="567034"/>
            <a:ext cx="2655036" cy="1680045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533401" y="1698172"/>
            <a:ext cx="11218336" cy="2656114"/>
          </a:xfrm>
          <a:prstGeom prst="rect">
            <a:avLst/>
          </a:prstGeom>
          <a:noFill/>
          <a:ln w="1270"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533401" y="4965192"/>
            <a:ext cx="11124435" cy="6746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 userDrawn="1"/>
        </p:nvSpPr>
        <p:spPr>
          <a:xfrm>
            <a:off x="3242730" y="2350177"/>
            <a:ext cx="5723467" cy="877163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  <a:outerShdw blurRad="12700" dist="12700" dir="2400000" algn="tl" rotWithShape="0">
              <a:prstClr val="black">
                <a:alpha val="0"/>
              </a:prstClr>
            </a:outerShdw>
          </a:effectLst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700" spc="150" baseline="0" dirty="0" smtClean="0">
                <a:solidFill>
                  <a:srgbClr val="00B0F0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EXPANDING THE FRONTIERS OF SPACE ASTRONOMY</a:t>
            </a:r>
          </a:p>
          <a:p>
            <a:pPr algn="ctr"/>
            <a:endParaRPr lang="en-US" sz="1700" spc="150" baseline="0" dirty="0" smtClean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  <a:p>
            <a:endParaRPr lang="en-US" sz="1700" spc="150" baseline="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533401" y="4361031"/>
            <a:ext cx="11124435" cy="558441"/>
          </a:xfrm>
          <a:prstGeom prst="rect">
            <a:avLst/>
          </a:prstGeom>
        </p:spPr>
        <p:txBody>
          <a:bodyPr/>
          <a:lstStyle>
            <a:lvl1pPr algn="ctr">
              <a:defRPr sz="3200" spc="15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6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2" presetClass="entr" presetSubtype="1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allAtOnce" bldLvl="4"/>
    </p:bldLst>
  </p:timing>
  <p:extLst mod="1">
    <p:ext uri="{DCECCB84-F9BA-43D5-87BE-67443E8EF086}">
      <p15:sldGuideLst xmlns="" xmlns:p15="http://schemas.microsoft.com/office/powerpoint/2012/main">
        <p15:guide id="1" orient="horz" pos="2568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09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-42454" y="-2"/>
            <a:ext cx="12234454" cy="6858002"/>
          </a:xfrm>
          <a:prstGeom prst="rect">
            <a:avLst/>
          </a:prstGeom>
          <a:solidFill>
            <a:srgbClr val="01082D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ScI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091746" y="997580"/>
            <a:ext cx="10508942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152144" y="585216"/>
            <a:ext cx="10448544" cy="625473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150" dirty="0">
                <a:solidFill>
                  <a:srgbClr val="002060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8162" y="1047560"/>
            <a:ext cx="1127685" cy="25501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709" r="22839" b="30243"/>
          <a:stretch/>
        </p:blipFill>
        <p:spPr>
          <a:xfrm rot="10800000" flipH="1" flipV="1">
            <a:off x="298162" y="314928"/>
            <a:ext cx="853982" cy="7326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2444" y="6463506"/>
            <a:ext cx="1372151" cy="189426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005839" y="1404637"/>
            <a:ext cx="10595611" cy="496917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tabLst>
                <a:tab pos="225425" algn="l"/>
              </a:tabLst>
              <a:defRPr sz="2400">
                <a:solidFill>
                  <a:srgbClr val="002061"/>
                </a:solidFill>
                <a:latin typeface="+mj-lt"/>
              </a:defRPr>
            </a:lvl1pPr>
            <a:lvl2pPr marL="685800" indent="-228600">
              <a:buFont typeface="Arial" charset="0"/>
              <a:buChar char="•"/>
              <a:defRPr sz="2000">
                <a:solidFill>
                  <a:srgbClr val="002061"/>
                </a:solidFill>
                <a:latin typeface="+mj-lt"/>
              </a:defRPr>
            </a:lvl2pPr>
            <a:lvl3pPr marL="1143000" indent="-228600">
              <a:buFont typeface="LucidaGrande" charset="0"/>
              <a:buChar char="-"/>
              <a:defRPr sz="1800">
                <a:solidFill>
                  <a:srgbClr val="002061"/>
                </a:solidFill>
                <a:latin typeface="+mj-lt"/>
              </a:defRPr>
            </a:lvl3pPr>
            <a:lvl4pPr marL="1600200" indent="-228600">
              <a:buSzPct val="90000"/>
              <a:buFont typeface="LucidaGrande" charset="0"/>
              <a:buChar char="▸"/>
              <a:defRPr sz="1600">
                <a:solidFill>
                  <a:srgbClr val="002061"/>
                </a:solidFill>
                <a:latin typeface="+mj-lt"/>
              </a:defRPr>
            </a:lvl4pPr>
            <a:lvl5pPr marL="2057400" indent="-228600">
              <a:buSzPct val="80000"/>
              <a:buFont typeface="LucidaGrande" charset="0"/>
              <a:buChar char="◆"/>
              <a:defRPr sz="1600">
                <a:solidFill>
                  <a:srgbClr val="002061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384" y="6620945"/>
            <a:ext cx="982980" cy="134751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UBBLE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091746" y="997580"/>
            <a:ext cx="10508942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Content Placeholder 1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993" y="272041"/>
            <a:ext cx="1218024" cy="1069848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152144" y="585216"/>
            <a:ext cx="10448544" cy="625473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150" dirty="0">
                <a:solidFill>
                  <a:srgbClr val="002060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4"/>
          <p:cNvSpPr>
            <a:spLocks noGrp="1"/>
          </p:cNvSpPr>
          <p:nvPr>
            <p:ph sz="quarter" idx="10"/>
          </p:nvPr>
        </p:nvSpPr>
        <p:spPr>
          <a:xfrm>
            <a:off x="1005839" y="1404637"/>
            <a:ext cx="10595611" cy="496917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tabLst>
                <a:tab pos="225425" algn="l"/>
              </a:tabLst>
              <a:defRPr sz="2400">
                <a:solidFill>
                  <a:srgbClr val="002061"/>
                </a:solidFill>
                <a:latin typeface="+mj-lt"/>
              </a:defRPr>
            </a:lvl1pPr>
            <a:lvl2pPr marL="685800" indent="-228600">
              <a:buFont typeface="Arial" charset="0"/>
              <a:buChar char="•"/>
              <a:defRPr sz="2000">
                <a:solidFill>
                  <a:srgbClr val="002061"/>
                </a:solidFill>
                <a:latin typeface="+mj-lt"/>
              </a:defRPr>
            </a:lvl2pPr>
            <a:lvl3pPr marL="1143000" indent="-228600">
              <a:buFont typeface="LucidaGrande" charset="0"/>
              <a:buChar char="-"/>
              <a:defRPr sz="1800">
                <a:solidFill>
                  <a:srgbClr val="002061"/>
                </a:solidFill>
                <a:latin typeface="+mj-lt"/>
              </a:defRPr>
            </a:lvl3pPr>
            <a:lvl4pPr marL="1600200" indent="-228600">
              <a:buSzPct val="90000"/>
              <a:buFont typeface="LucidaGrande" charset="0"/>
              <a:buChar char="▸"/>
              <a:defRPr sz="1600">
                <a:solidFill>
                  <a:srgbClr val="002061"/>
                </a:solidFill>
                <a:latin typeface="+mj-lt"/>
              </a:defRPr>
            </a:lvl4pPr>
            <a:lvl5pPr marL="2057400" indent="-228600">
              <a:buSzPct val="80000"/>
              <a:buFont typeface="LucidaGrande" charset="0"/>
              <a:buChar char="◆"/>
              <a:defRPr sz="1600">
                <a:solidFill>
                  <a:srgbClr val="002061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384" y="6620945"/>
            <a:ext cx="982980" cy="134751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552">
          <p15:clr>
            <a:srgbClr val="FBAE40"/>
          </p15:clr>
        </p15:guide>
        <p15:guide id="2" pos="67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WS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091746" y="997580"/>
            <a:ext cx="10508942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152144" y="585216"/>
            <a:ext cx="10448544" cy="625473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150" dirty="0">
                <a:solidFill>
                  <a:srgbClr val="002060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1" name="Content Placeholder 1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5339" y="270960"/>
            <a:ext cx="1217959" cy="1069848"/>
          </a:xfrm>
          <a:prstGeom prst="rect">
            <a:avLst/>
          </a:prstGeom>
        </p:spPr>
      </p:pic>
      <p:sp>
        <p:nvSpPr>
          <p:cNvPr id="10" name="Content Placeholder 4"/>
          <p:cNvSpPr>
            <a:spLocks noGrp="1"/>
          </p:cNvSpPr>
          <p:nvPr>
            <p:ph sz="quarter" idx="10"/>
          </p:nvPr>
        </p:nvSpPr>
        <p:spPr>
          <a:xfrm>
            <a:off x="1005839" y="1404637"/>
            <a:ext cx="10595611" cy="496917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tabLst>
                <a:tab pos="225425" algn="l"/>
              </a:tabLst>
              <a:defRPr sz="2400">
                <a:solidFill>
                  <a:srgbClr val="002061"/>
                </a:solidFill>
                <a:latin typeface="+mj-lt"/>
              </a:defRPr>
            </a:lvl1pPr>
            <a:lvl2pPr marL="685800" indent="-228600">
              <a:buFont typeface="Arial" charset="0"/>
              <a:buChar char="•"/>
              <a:defRPr sz="2000">
                <a:solidFill>
                  <a:srgbClr val="002061"/>
                </a:solidFill>
                <a:latin typeface="+mj-lt"/>
              </a:defRPr>
            </a:lvl2pPr>
            <a:lvl3pPr marL="1143000" indent="-228600">
              <a:buFont typeface="LucidaGrande" charset="0"/>
              <a:buChar char="-"/>
              <a:defRPr sz="1800">
                <a:solidFill>
                  <a:srgbClr val="002061"/>
                </a:solidFill>
                <a:latin typeface="+mj-lt"/>
              </a:defRPr>
            </a:lvl3pPr>
            <a:lvl4pPr marL="1600200" indent="-228600">
              <a:buSzPct val="90000"/>
              <a:buFont typeface="LucidaGrande" charset="0"/>
              <a:buChar char="▸"/>
              <a:defRPr sz="1600">
                <a:solidFill>
                  <a:srgbClr val="002061"/>
                </a:solidFill>
                <a:latin typeface="+mj-lt"/>
              </a:defRPr>
            </a:lvl4pPr>
            <a:lvl5pPr marL="2057400" indent="-228600">
              <a:buSzPct val="80000"/>
              <a:buFont typeface="LucidaGrande" charset="0"/>
              <a:buChar char="◆"/>
              <a:defRPr sz="1600">
                <a:solidFill>
                  <a:srgbClr val="002061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384" y="6620945"/>
            <a:ext cx="982980" cy="134751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552">
          <p15:clr>
            <a:srgbClr val="FBAE40"/>
          </p15:clr>
        </p15:guide>
        <p15:guide id="2" pos="67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FIRS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091746" y="997580"/>
            <a:ext cx="10508942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152144" y="585216"/>
            <a:ext cx="10448544" cy="625473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150" dirty="0">
                <a:solidFill>
                  <a:srgbClr val="002060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1" name="Content Placeholder 1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993" y="270960"/>
            <a:ext cx="1220305" cy="1072011"/>
          </a:xfrm>
          <a:prstGeom prst="rect">
            <a:avLst/>
          </a:prstGeom>
        </p:spPr>
      </p:pic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1005839" y="1404637"/>
            <a:ext cx="10595611" cy="496917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tabLst>
                <a:tab pos="225425" algn="l"/>
              </a:tabLst>
              <a:defRPr sz="2400">
                <a:solidFill>
                  <a:srgbClr val="002061"/>
                </a:solidFill>
                <a:latin typeface="+mj-lt"/>
              </a:defRPr>
            </a:lvl1pPr>
            <a:lvl2pPr marL="685800" indent="-228600">
              <a:buFont typeface="Arial" charset="0"/>
              <a:buChar char="•"/>
              <a:defRPr sz="2000">
                <a:solidFill>
                  <a:srgbClr val="002061"/>
                </a:solidFill>
                <a:latin typeface="+mj-lt"/>
              </a:defRPr>
            </a:lvl2pPr>
            <a:lvl3pPr marL="1143000" indent="-228600">
              <a:buFont typeface="LucidaGrande" charset="0"/>
              <a:buChar char="-"/>
              <a:defRPr sz="1800">
                <a:solidFill>
                  <a:srgbClr val="002061"/>
                </a:solidFill>
                <a:latin typeface="+mj-lt"/>
              </a:defRPr>
            </a:lvl3pPr>
            <a:lvl4pPr marL="1600200" indent="-228600">
              <a:buSzPct val="90000"/>
              <a:buFont typeface="LucidaGrande" charset="0"/>
              <a:buChar char="▸"/>
              <a:defRPr sz="1600">
                <a:solidFill>
                  <a:srgbClr val="002061"/>
                </a:solidFill>
                <a:latin typeface="+mj-lt"/>
              </a:defRPr>
            </a:lvl4pPr>
            <a:lvl5pPr marL="2057400" indent="-228600">
              <a:buSzPct val="80000"/>
              <a:buFont typeface="LucidaGrande" charset="0"/>
              <a:buChar char="◆"/>
              <a:defRPr sz="1600">
                <a:solidFill>
                  <a:srgbClr val="002061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384" y="6620945"/>
            <a:ext cx="982980" cy="134751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552">
          <p15:clr>
            <a:srgbClr val="FBAE40"/>
          </p15:clr>
        </p15:guide>
        <p15:guide id="2" pos="67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091746" y="997580"/>
            <a:ext cx="10508942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152144" y="585216"/>
            <a:ext cx="10448544" cy="625473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150" dirty="0">
                <a:solidFill>
                  <a:srgbClr val="002060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9" name="Content Placeholder 1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6966" y="270960"/>
            <a:ext cx="1217446" cy="1069848"/>
          </a:xfrm>
          <a:prstGeom prst="rect">
            <a:avLst/>
          </a:prstGeom>
        </p:spPr>
      </p:pic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1005839" y="1404637"/>
            <a:ext cx="10595611" cy="496917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tabLst>
                <a:tab pos="225425" algn="l"/>
              </a:tabLst>
              <a:defRPr sz="2400">
                <a:solidFill>
                  <a:srgbClr val="002061"/>
                </a:solidFill>
                <a:latin typeface="+mj-lt"/>
              </a:defRPr>
            </a:lvl1pPr>
            <a:lvl2pPr marL="685800" indent="-228600">
              <a:buFont typeface="Arial" charset="0"/>
              <a:buChar char="•"/>
              <a:defRPr sz="2000">
                <a:solidFill>
                  <a:srgbClr val="002061"/>
                </a:solidFill>
                <a:latin typeface="+mj-lt"/>
              </a:defRPr>
            </a:lvl2pPr>
            <a:lvl3pPr marL="1143000" indent="-228600">
              <a:buFont typeface="LucidaGrande" charset="0"/>
              <a:buChar char="-"/>
              <a:defRPr sz="1800">
                <a:solidFill>
                  <a:srgbClr val="002061"/>
                </a:solidFill>
                <a:latin typeface="+mj-lt"/>
              </a:defRPr>
            </a:lvl3pPr>
            <a:lvl4pPr marL="1600200" indent="-228600">
              <a:buSzPct val="90000"/>
              <a:buFont typeface="LucidaGrande" charset="0"/>
              <a:buChar char="▸"/>
              <a:defRPr sz="1600">
                <a:solidFill>
                  <a:srgbClr val="002061"/>
                </a:solidFill>
                <a:latin typeface="+mj-lt"/>
              </a:defRPr>
            </a:lvl4pPr>
            <a:lvl5pPr marL="2057400" indent="-228600">
              <a:buSzPct val="80000"/>
              <a:buFont typeface="LucidaGrande" charset="0"/>
              <a:buChar char="◆"/>
              <a:defRPr sz="1600">
                <a:solidFill>
                  <a:srgbClr val="002061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384" y="6620945"/>
            <a:ext cx="982980" cy="134751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552">
          <p15:clr>
            <a:srgbClr val="FBAE40"/>
          </p15:clr>
        </p15:guide>
        <p15:guide id="2" pos="67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5052" y="-9144"/>
            <a:ext cx="12240768" cy="6885432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35052" y="0"/>
            <a:ext cx="12251436" cy="6858000"/>
          </a:xfrm>
          <a:prstGeom prst="rect">
            <a:avLst/>
          </a:prstGeom>
          <a:solidFill>
            <a:srgbClr val="01082D">
              <a:alpha val="60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370332" y="3456432"/>
            <a:ext cx="11430000" cy="9144"/>
          </a:xfrm>
          <a:prstGeom prst="line">
            <a:avLst/>
          </a:prstGeom>
          <a:ln w="952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22"/>
          <p:cNvSpPr>
            <a:spLocks noGrp="1"/>
          </p:cNvSpPr>
          <p:nvPr>
            <p:ph type="title"/>
          </p:nvPr>
        </p:nvSpPr>
        <p:spPr>
          <a:xfrm>
            <a:off x="370332" y="2911707"/>
            <a:ext cx="11430000" cy="444141"/>
          </a:xfrm>
          <a:prstGeom prst="rect">
            <a:avLst/>
          </a:prstGeom>
        </p:spPr>
        <p:txBody>
          <a:bodyPr/>
          <a:lstStyle>
            <a:lvl1pPr algn="ctr">
              <a:defRPr sz="3200" spc="15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and/or Last Slide">
    <p:bg>
      <p:bgPr>
        <a:solidFill>
          <a:srgbClr val="0108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/>
          </p:cNvPicPr>
          <p:nvPr userDrawn="1"/>
        </p:nvPicPr>
        <p:blipFill>
          <a:blip r:embed="rId4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" y="0"/>
            <a:ext cx="12188952" cy="6858000"/>
          </a:xfrm>
          <a:prstGeom prst="rect">
            <a:avLst/>
          </a:prstGeom>
        </p:spPr>
      </p:pic>
      <p:pic>
        <p:nvPicPr>
          <p:cNvPr id="7" name="Images_1.mp4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063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rot="10800000">
            <a:off x="3048" y="0"/>
            <a:ext cx="12188952" cy="6858000"/>
          </a:xfrm>
          <a:prstGeom prst="rect">
            <a:avLst/>
          </a:prstGeom>
          <a:gradFill>
            <a:gsLst>
              <a:gs pos="71000">
                <a:schemeClr val="tx1">
                  <a:alpha val="0"/>
                </a:schemeClr>
              </a:gs>
              <a:gs pos="100000">
                <a:srgbClr val="121E23">
                  <a:lumMod val="0"/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-21260" y="-2"/>
            <a:ext cx="12188952" cy="6858000"/>
          </a:xfrm>
          <a:prstGeom prst="rect">
            <a:avLst/>
          </a:prstGeom>
          <a:gradFill flip="none" rotWithShape="1">
            <a:gsLst>
              <a:gs pos="71000">
                <a:schemeClr val="tx1">
                  <a:alpha val="0"/>
                </a:schemeClr>
              </a:gs>
              <a:gs pos="100000">
                <a:srgbClr val="121E23">
                  <a:lumMod val="0"/>
                  <a:alpha val="7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3198" y="-3327406"/>
            <a:ext cx="2365604" cy="23554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96490" y="7712248"/>
            <a:ext cx="5399020" cy="75099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/>
          <p:cNvSpPr txBox="1"/>
          <p:nvPr userDrawn="1"/>
        </p:nvSpPr>
        <p:spPr>
          <a:xfrm>
            <a:off x="-10630" y="5057505"/>
            <a:ext cx="12192000" cy="1200329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  <a:outerShdw blurRad="12700" dist="12700" dir="2400000" algn="tl" rotWithShape="0">
              <a:prstClr val="black">
                <a:alpha val="0"/>
              </a:prstClr>
            </a:outerShdw>
          </a:effectLst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2400" spc="300" dirty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EXPANDING THE FRONTIERS OF SPACE ASTRONOMY</a:t>
            </a:r>
          </a:p>
          <a:p>
            <a:pPr algn="ctr"/>
            <a:endParaRPr lang="en-US" sz="2400" spc="300" dirty="0" smtClean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  <a:p>
            <a:endParaRPr lang="en-US" sz="2400" spc="3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/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07407E-6 L 0 0.6569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847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33333E-6 L 0 -0.5534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500"/>
                            </p:stCondLst>
                            <p:childTnLst>
                              <p:par>
                                <p:cTn id="18" presetID="42" presetClass="entr" presetSubtype="0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2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8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8" grpId="0" animBg="1"/>
      <p:bldP spid="9" grpId="0" animBg="1"/>
      <p:bldP spid="12" grpId="0" build="allAtOnce" bldLvl="4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583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8" r:id="rId7"/>
    <p:sldLayoutId id="2147483697" r:id="rId8"/>
    <p:sldLayoutId id="2147483696" r:id="rId9"/>
    <p:sldLayoutId id="2147483689" r:id="rId10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1" y="3802590"/>
            <a:ext cx="11124435" cy="558441"/>
          </a:xfrm>
        </p:spPr>
        <p:txBody>
          <a:bodyPr/>
          <a:lstStyle/>
          <a:p>
            <a:r>
              <a:rPr lang="en-US" dirty="0" smtClean="0"/>
              <a:t>The Hubble Space Telescope (HST) Advanced Camera for Surveys (ACS) </a:t>
            </a:r>
            <a:r>
              <a:rPr lang="en-US" dirty="0" err="1" smtClean="0"/>
              <a:t>Quicklook</a:t>
            </a:r>
            <a:r>
              <a:rPr lang="en-US" dirty="0"/>
              <a:t> </a:t>
            </a:r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47344" y="5129784"/>
            <a:ext cx="10515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+mj-lt"/>
              </a:rPr>
              <a:t>Matthew Bourque</a:t>
            </a:r>
          </a:p>
          <a:p>
            <a:pPr algn="ctr">
              <a:lnSpc>
                <a:spcPct val="150000"/>
              </a:lnSpc>
            </a:pPr>
            <a:r>
              <a:rPr lang="en-US" sz="2000" dirty="0" smtClean="0">
                <a:solidFill>
                  <a:schemeClr val="accent2"/>
                </a:solidFill>
              </a:rPr>
              <a:t>October 19, 2017</a:t>
            </a:r>
            <a:endParaRPr lang="en-US" sz="2000" dirty="0">
              <a:solidFill>
                <a:schemeClr val="accent2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2071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Intended Users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Motivation: Data Retrieval Latency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Motivation: File I/O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Motivation: Data Redundancy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Motivation: Data Discovery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Version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Programming Standards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API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47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</a:t>
            </a:r>
            <a:r>
              <a:rPr lang="en-US" dirty="0" err="1" smtClean="0"/>
              <a:t>Filesystem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Hubble Space Telescope (HST)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96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Database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MySQL and </a:t>
            </a:r>
            <a:r>
              <a:rPr lang="en-US" dirty="0" err="1" smtClean="0"/>
              <a:t>SQLAlchemy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MySQL and </a:t>
            </a:r>
            <a:r>
              <a:rPr lang="en-US" dirty="0" err="1" smtClean="0"/>
              <a:t>SQLAlchemy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910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Data Ingestion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Logging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Web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</a:t>
            </a:r>
            <a:r>
              <a:rPr lang="en-US" dirty="0" err="1" smtClean="0"/>
              <a:t>acsql</a:t>
            </a:r>
            <a:r>
              <a:rPr lang="en-US" dirty="0" smtClean="0"/>
              <a:t>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Application: Homepage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Application: Database Query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Application: Query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Advanced Camera for Surveys (ACS)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pic>
        <p:nvPicPr>
          <p:cNvPr id="4" name="Picture 3" descr="num_ob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922" y="1649640"/>
            <a:ext cx="5299528" cy="397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Application: ACS Archive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Application: View Proposal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Application: View 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Deliverables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Enhancements and Extensions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Enhancements and Extensions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448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664464" y="1659629"/>
          <a:ext cx="10826496" cy="45134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9112"/>
                <a:gridCol w="3778552"/>
                <a:gridCol w="3608832"/>
              </a:tblGrid>
              <a:tr h="612007">
                <a:tc>
                  <a:txBody>
                    <a:bodyPr/>
                    <a:lstStyle/>
                    <a:p>
                      <a:pPr algn="ctr"/>
                      <a:r>
                        <a:rPr lang="en-US" sz="1600" b="0" spc="100" baseline="0" dirty="0" smtClean="0">
                          <a:latin typeface="+mn-lt"/>
                        </a:rPr>
                        <a:t>PROJECTS  </a:t>
                      </a:r>
                      <a:endParaRPr lang="en-US" sz="1600" b="0" spc="100" baseline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175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spc="100" baseline="0" dirty="0" smtClean="0">
                          <a:latin typeface="+mn-lt"/>
                        </a:rPr>
                        <a:t>LEADS</a:t>
                      </a:r>
                      <a:endParaRPr lang="en-US" sz="1600" b="0" spc="100" baseline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175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10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GOALS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1751"/>
                    </a:solidFill>
                  </a:tcPr>
                </a:tc>
              </a:tr>
              <a:tr h="91504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Exoplanet Characterization Toolkit (</a:t>
                      </a:r>
                      <a:r>
                        <a:rPr lang="en-US" sz="1600" kern="1200" dirty="0" err="1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ExoCTK</a:t>
                      </a: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1E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N. Lewis &amp; K. Stevenson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D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Developing seven open-source, modular data analysis packages focused on atmospheric characterization of exoplanets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DF6"/>
                    </a:solidFill>
                  </a:tcPr>
                </a:tc>
              </a:tr>
              <a:tr h="1005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Community Astronomy Software Initiative: </a:t>
                      </a:r>
                      <a:r>
                        <a:rPr lang="en-US" sz="1600" kern="1200" dirty="0" err="1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STScI</a:t>
                      </a: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(CSI: </a:t>
                      </a:r>
                      <a:r>
                        <a:rPr lang="en-US" sz="1600" kern="1200" dirty="0" err="1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STScI</a:t>
                      </a: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C7DF">
                        <a:alpha val="5607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L. </a:t>
                      </a:r>
                      <a:r>
                        <a:rPr lang="en-US" sz="1600" kern="1200" dirty="0" err="1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Strolger</a:t>
                      </a: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&amp; E. </a:t>
                      </a:r>
                      <a:r>
                        <a:rPr lang="en-US" sz="1600" kern="1200" dirty="0" err="1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Tollerud</a:t>
                      </a:r>
                      <a:endParaRPr lang="en-US" sz="1600" kern="1200" dirty="0" smtClean="0">
                        <a:solidFill>
                          <a:srgbClr val="35267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0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Building and supporting an infrastructure to centralize and maintain python code for astronomical data analysis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0EE"/>
                    </a:solidFill>
                  </a:tcPr>
                </a:tc>
              </a:tr>
              <a:tr h="8972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Science Yield Optimization for Future Missions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1E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J. </a:t>
                      </a:r>
                      <a:r>
                        <a:rPr lang="en-US" sz="1600" kern="1200" dirty="0" err="1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Tumlinson</a:t>
                      </a:r>
                      <a:endParaRPr lang="en-US" sz="1600" kern="1200" dirty="0" smtClean="0">
                        <a:solidFill>
                          <a:srgbClr val="35267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D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Developing interactive online tools for simulating astrophysics data collected from LUVOIR observations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DF6"/>
                    </a:solidFill>
                  </a:tcPr>
                </a:tc>
              </a:tr>
              <a:tr h="93159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Demonstrating Segmented-Telescope </a:t>
                      </a:r>
                      <a:r>
                        <a:rPr lang="en-US" sz="1600" kern="1200" dirty="0" err="1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Coronagraphy</a:t>
                      </a: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by 2019 in Preparation for LUVOIR</a:t>
                      </a:r>
                      <a:endParaRPr lang="en-US" sz="1600" kern="1200" dirty="0">
                        <a:solidFill>
                          <a:srgbClr val="35267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C7DF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R. </a:t>
                      </a:r>
                      <a:r>
                        <a:rPr lang="en-US" sz="1600" kern="1200" dirty="0" err="1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Soummer</a:t>
                      </a:r>
                      <a:endParaRPr lang="en-US" sz="1600" kern="1200" dirty="0" smtClean="0">
                        <a:solidFill>
                          <a:srgbClr val="35267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EE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Lab astrophysics to advance technologies for coronagraph </a:t>
                      </a:r>
                      <a:r>
                        <a:rPr lang="en-US" sz="1600" kern="1200" dirty="0" err="1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wavefront</a:t>
                      </a:r>
                      <a:r>
                        <a:rPr lang="en-US" sz="1600" kern="1200" dirty="0" smtClean="0">
                          <a:solidFill>
                            <a:srgbClr val="35267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control for segmented space telescopes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5D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EEB"/>
                    </a:solidFill>
                  </a:tcPr>
                </a:tc>
              </a:tr>
            </a:tbl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1091746" y="997580"/>
            <a:ext cx="10508942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1152144" y="585216"/>
            <a:ext cx="10448544" cy="625473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150" dirty="0">
                <a:solidFill>
                  <a:srgbClr val="002060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Sample Chart Fonts/Colors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43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HST/ACS </a:t>
            </a:r>
            <a:r>
              <a:rPr lang="en-US" dirty="0" err="1" smtClean="0"/>
              <a:t>Quicklook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21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HST/WFC3 </a:t>
            </a:r>
            <a:r>
              <a:rPr lang="en-US" dirty="0" err="1" smtClean="0"/>
              <a:t>Quicklook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04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Structure: FITS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pic>
        <p:nvPicPr>
          <p:cNvPr id="4" name="Picture 3" descr="rootnam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264" y="3626757"/>
            <a:ext cx="40259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Structure: FITS file headers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Structure: ACS FITS </a:t>
            </a:r>
            <a:r>
              <a:rPr lang="en-US" dirty="0" err="1" smtClean="0"/>
              <a:t>filetypes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Structure: Key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Something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5757</TotalTime>
  <Words>328</Words>
  <Application>Microsoft Macintosh PowerPoint</Application>
  <PresentationFormat>Custom</PresentationFormat>
  <Paragraphs>92</Paragraphs>
  <Slides>38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  <vt:variant>
        <vt:lpstr>Custom Shows</vt:lpstr>
      </vt:variant>
      <vt:variant>
        <vt:i4>1</vt:i4>
      </vt:variant>
    </vt:vector>
  </HeadingPairs>
  <TitlesOfParts>
    <vt:vector size="40" baseType="lpstr">
      <vt:lpstr>1_Office Theme</vt:lpstr>
      <vt:lpstr>The Hubble Space Telescope (HST) Advanced Camera for Surveys (ACS) Quicklook Application</vt:lpstr>
      <vt:lpstr>The Hubble Space Telescope (HST)</vt:lpstr>
      <vt:lpstr>The Advanced Camera for Surveys (ACS)</vt:lpstr>
      <vt:lpstr>The HST/ACS Quicklook Application</vt:lpstr>
      <vt:lpstr>The HST/WFC3 Quicklook Application</vt:lpstr>
      <vt:lpstr>Data Structure: FITS Files</vt:lpstr>
      <vt:lpstr>Data Structure: FITS file headers</vt:lpstr>
      <vt:lpstr>Data Structure: ACS FITS filetypes</vt:lpstr>
      <vt:lpstr>Data Structure: Key Metadata</vt:lpstr>
      <vt:lpstr>Intended Users</vt:lpstr>
      <vt:lpstr>Motivation</vt:lpstr>
      <vt:lpstr>Motivation: Data Retrieval Latency </vt:lpstr>
      <vt:lpstr>Motivation: File I/O</vt:lpstr>
      <vt:lpstr>Motivation: Data Redundancy</vt:lpstr>
      <vt:lpstr>Motivation: Data Discovery</vt:lpstr>
      <vt:lpstr>Implementation: Version Control</vt:lpstr>
      <vt:lpstr>Implementation: Programming Standards</vt:lpstr>
      <vt:lpstr>Implementation: API Documentation</vt:lpstr>
      <vt:lpstr>Implementation: Filesystem</vt:lpstr>
      <vt:lpstr>Implementation: Database Schema</vt:lpstr>
      <vt:lpstr>Implementation: MySQL and SQLAlchemy</vt:lpstr>
      <vt:lpstr>Implementation: MySQL and SQLAlchemy</vt:lpstr>
      <vt:lpstr>Implementation: Data Ingestion Software</vt:lpstr>
      <vt:lpstr>Implementation: Logging</vt:lpstr>
      <vt:lpstr>Implementation: Web Application</vt:lpstr>
      <vt:lpstr>Implementation: acsql Package</vt:lpstr>
      <vt:lpstr>Web Application: Homepage</vt:lpstr>
      <vt:lpstr>Web Application: Database Query Page</vt:lpstr>
      <vt:lpstr>Web Application: Query Results</vt:lpstr>
      <vt:lpstr>Web Application: ACS Archive</vt:lpstr>
      <vt:lpstr>Web Application: View Proposal</vt:lpstr>
      <vt:lpstr>Web Application: View Image</vt:lpstr>
      <vt:lpstr>Deliverables</vt:lpstr>
      <vt:lpstr>Possible Enhancements and Extensions</vt:lpstr>
      <vt:lpstr>Possible Enhancements and Extensions</vt:lpstr>
      <vt:lpstr>Demo</vt:lpstr>
      <vt:lpstr>Acknowledgements</vt:lpstr>
      <vt:lpstr>PowerPoint Presentation</vt:lpstr>
      <vt:lpstr>Custom Show 1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Matthew Bourque</cp:lastModifiedBy>
  <cp:revision>187</cp:revision>
  <dcterms:created xsi:type="dcterms:W3CDTF">2017-03-08T15:51:23Z</dcterms:created>
  <dcterms:modified xsi:type="dcterms:W3CDTF">2017-10-10T16:02:25Z</dcterms:modified>
</cp:coreProperties>
</file>